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3"/>
  </p:notesMasterIdLst>
  <p:sldIdLst>
    <p:sldId id="289" r:id="rId2"/>
    <p:sldId id="284" r:id="rId3"/>
    <p:sldId id="285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7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825"/>
    <p:restoredTop sz="93333"/>
  </p:normalViewPr>
  <p:slideViewPr>
    <p:cSldViewPr snapToGrid="0" snapToObjects="1">
      <p:cViewPr>
        <p:scale>
          <a:sx n="100" d="100"/>
          <a:sy n="10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6FA8B-7156-2746-A873-8D557D5F859B}" type="datetimeFigureOut">
              <a:rPr lang="en-US" smtClean="0"/>
              <a:t>12/8/16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8C3EF-BC0D-9747-AE3E-90D91968FC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2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39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30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331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6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Publicly available speech:</a:t>
            </a:r>
          </a:p>
          <a:p>
            <a:r>
              <a:rPr lang="en-US" dirty="0" smtClean="0"/>
              <a:t>	- press releases</a:t>
            </a:r>
          </a:p>
          <a:p>
            <a:r>
              <a:rPr lang="en-US" dirty="0" smtClean="0"/>
              <a:t>	- newsletters</a:t>
            </a:r>
          </a:p>
          <a:p>
            <a:r>
              <a:rPr lang="en-US" dirty="0" smtClean="0"/>
              <a:t>	-</a:t>
            </a:r>
            <a:r>
              <a:rPr lang="en-US" baseline="0" dirty="0" smtClean="0"/>
              <a:t> sermons</a:t>
            </a:r>
          </a:p>
          <a:p>
            <a:r>
              <a:rPr lang="en-US" baseline="0" dirty="0" smtClean="0"/>
              <a:t>	- opinion pieces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Last</a:t>
            </a:r>
            <a:r>
              <a:rPr lang="en-US" baseline="0" dirty="0" smtClean="0"/>
              <a:t> year’s </a:t>
            </a:r>
            <a:r>
              <a:rPr lang="en-US" baseline="0" dirty="0" smtClean="0"/>
              <a:t>groups (9):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Westboro Baptist Church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Unitarian </a:t>
            </a:r>
            <a:r>
              <a:rPr lang="en-US" baseline="0" dirty="0" smtClean="0"/>
              <a:t>Texts</a:t>
            </a:r>
          </a:p>
          <a:p>
            <a:r>
              <a:rPr lang="en-US" dirty="0" smtClean="0"/>
              <a:t>Groups </a:t>
            </a:r>
            <a:r>
              <a:rPr lang="en-US" dirty="0" smtClean="0"/>
              <a:t>We Added (so</a:t>
            </a:r>
            <a:r>
              <a:rPr lang="en-US" baseline="0" dirty="0" smtClean="0"/>
              <a:t> far)</a:t>
            </a:r>
            <a:r>
              <a:rPr lang="en-US" dirty="0" smtClean="0"/>
              <a:t>: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ISIS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Ghandi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Malcolm X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46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16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402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72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Megan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46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Megan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212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49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15128" y="1788454"/>
            <a:ext cx="8361229" cy="2098226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 cap="none" baseline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latin typeface="Damascus" charset="-78"/>
                <a:ea typeface="Damascus" charset="-78"/>
                <a:cs typeface="Damascus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12526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>
              <a:defRPr>
                <a:latin typeface="Damascus" charset="-78"/>
                <a:ea typeface="Damascus" charset="-78"/>
                <a:cs typeface="Damascus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221194" y="155531"/>
            <a:ext cx="3275668" cy="4060009"/>
            <a:chOff x="179424" y="171031"/>
            <a:chExt cx="3275668" cy="4060009"/>
          </a:xfrm>
        </p:grpSpPr>
        <p:cxnSp>
          <p:nvCxnSpPr>
            <p:cNvPr id="17" name="Straight Connector 16"/>
            <p:cNvCxnSpPr/>
            <p:nvPr userDrawn="1"/>
          </p:nvCxnSpPr>
          <p:spPr>
            <a:xfrm>
              <a:off x="210418" y="171031"/>
              <a:ext cx="2" cy="406000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79424" y="171031"/>
              <a:ext cx="3275668" cy="1494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 userDrawn="1"/>
        </p:nvGrpSpPr>
        <p:grpSpPr>
          <a:xfrm rot="10800000">
            <a:off x="8696181" y="2309521"/>
            <a:ext cx="3275668" cy="4060009"/>
            <a:chOff x="179424" y="171031"/>
            <a:chExt cx="3275668" cy="4060009"/>
          </a:xfrm>
        </p:grpSpPr>
        <p:cxnSp>
          <p:nvCxnSpPr>
            <p:cNvPr id="36" name="Straight Connector 35"/>
            <p:cNvCxnSpPr/>
            <p:nvPr userDrawn="1"/>
          </p:nvCxnSpPr>
          <p:spPr>
            <a:xfrm>
              <a:off x="210418" y="171031"/>
              <a:ext cx="2" cy="406000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179424" y="171031"/>
              <a:ext cx="3275668" cy="1494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/>
          <p:cNvSpPr/>
          <p:nvPr userDrawn="1"/>
        </p:nvSpPr>
        <p:spPr>
          <a:xfrm>
            <a:off x="0" y="6504057"/>
            <a:ext cx="12192000" cy="35394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38" name="Chevron 37"/>
          <p:cNvSpPr/>
          <p:nvPr userDrawn="1"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Chevron 38"/>
          <p:cNvSpPr/>
          <p:nvPr userDrawn="1"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Chevron 39"/>
          <p:cNvSpPr/>
          <p:nvPr userDrawn="1"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290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85399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 userDrawn="1"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0" y="6504057"/>
            <a:ext cx="12192000" cy="35394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19" name="Chevron 18"/>
          <p:cNvSpPr/>
          <p:nvPr userDrawn="1"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Chevron 19"/>
          <p:cNvSpPr/>
          <p:nvPr userDrawn="1"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Chevron 20"/>
          <p:cNvSpPr/>
          <p:nvPr userDrawn="1"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221194" y="155531"/>
            <a:ext cx="3275668" cy="4060009"/>
            <a:chOff x="179424" y="171031"/>
            <a:chExt cx="3275668" cy="4060009"/>
          </a:xfrm>
        </p:grpSpPr>
        <p:cxnSp>
          <p:nvCxnSpPr>
            <p:cNvPr id="23" name="Straight Connector 22"/>
            <p:cNvCxnSpPr/>
            <p:nvPr userDrawn="1"/>
          </p:nvCxnSpPr>
          <p:spPr>
            <a:xfrm>
              <a:off x="210418" y="171031"/>
              <a:ext cx="2" cy="406000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79424" y="171031"/>
              <a:ext cx="3275668" cy="1494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 rot="10800000">
            <a:off x="8696181" y="2309521"/>
            <a:ext cx="3275668" cy="4060009"/>
            <a:chOff x="179424" y="171031"/>
            <a:chExt cx="3275668" cy="4060009"/>
          </a:xfrm>
        </p:grpSpPr>
        <p:cxnSp>
          <p:nvCxnSpPr>
            <p:cNvPr id="26" name="Straight Connector 25"/>
            <p:cNvCxnSpPr/>
            <p:nvPr userDrawn="1"/>
          </p:nvCxnSpPr>
          <p:spPr>
            <a:xfrm>
              <a:off x="210418" y="171031"/>
              <a:ext cx="2" cy="406000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79424" y="171031"/>
              <a:ext cx="3275668" cy="1494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8974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915128" y="1488406"/>
            <a:ext cx="8361229" cy="2098226"/>
          </a:xfrm>
        </p:spPr>
        <p:txBody>
          <a:bodyPr/>
          <a:lstStyle/>
          <a:p>
            <a:r>
              <a:rPr lang="en-US" sz="5400" cap="none" dirty="0" smtClean="0">
                <a:latin typeface="Damascus" charset="-78"/>
                <a:ea typeface="Damascus" charset="-78"/>
                <a:cs typeface="Damascus" charset="-78"/>
              </a:rPr>
              <a:t>Computational Analysis of Religious and Ideological Linguistic Behavior</a:t>
            </a:r>
            <a:endParaRPr lang="en-US" sz="5400" cap="none" dirty="0"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614488" y="3670519"/>
            <a:ext cx="9344025" cy="1744434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latin typeface="Damascus" charset="-78"/>
                <a:ea typeface="Damascus" charset="-78"/>
                <a:cs typeface="Damascus" charset="-78"/>
              </a:rPr>
              <a:t>University of Virginia, MS in Data Science Capstone</a:t>
            </a:r>
          </a:p>
          <a:p>
            <a:pPr algn="l"/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Samantha </a:t>
            </a: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Garofalo, Seth </a:t>
            </a: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Green, </a:t>
            </a: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Leigh </a:t>
            </a: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Harton, Megan Stiles</a:t>
            </a:r>
          </a:p>
          <a:p>
            <a:pPr algn="r"/>
            <a:endParaRPr lang="en-US" sz="700" dirty="0" smtClean="0">
              <a:latin typeface="Damascus" charset="-78"/>
              <a:ea typeface="Damascus" charset="-78"/>
              <a:cs typeface="Damascus" charset="-78"/>
            </a:endParaRPr>
          </a:p>
          <a:p>
            <a:pPr algn="just">
              <a:lnSpc>
                <a:spcPct val="100000"/>
              </a:lnSpc>
            </a:pPr>
            <a:r>
              <a:rPr lang="en-US" sz="2000" dirty="0">
                <a:latin typeface="Damascus" charset="-78"/>
                <a:ea typeface="Damascus" charset="-78"/>
                <a:cs typeface="Damascus" charset="-78"/>
              </a:rPr>
              <a:t>	</a:t>
            </a:r>
            <a:r>
              <a:rPr lang="en-US" sz="2000" dirty="0" smtClean="0">
                <a:latin typeface="Damascus" charset="-78"/>
                <a:ea typeface="Damascus" charset="-78"/>
                <a:cs typeface="Damascus" charset="-78"/>
              </a:rPr>
              <a:t>				</a:t>
            </a:r>
            <a:endParaRPr lang="en-US" sz="1900" dirty="0">
              <a:solidFill>
                <a:schemeClr val="tx2">
                  <a:lumMod val="75000"/>
                  <a:lumOff val="25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3583" l="28711" r="71875">
                        <a14:foregroundMark x1="50000" y1="22741" x2="50000" y2="22741"/>
                        <a14:foregroundMark x1="39648" y1="17445" x2="39648" y2="17445"/>
                        <a14:foregroundMark x1="49023" y1="17445" x2="49023" y2="17445"/>
                        <a14:foregroundMark x1="57422" y1="16511" x2="57422" y2="16511"/>
                        <a14:foregroundMark x1="62695" y1="24299" x2="62695" y2="24299"/>
                        <a14:foregroundMark x1="57031" y1="27103" x2="57031" y2="27103"/>
                        <a14:foregroundMark x1="53516" y1="26168" x2="53516" y2="26168"/>
                        <a14:foregroundMark x1="46484" y1="26168" x2="46484" y2="26168"/>
                        <a14:foregroundMark x1="43750" y1="26168" x2="43750" y2="26168"/>
                        <a14:foregroundMark x1="38672" y1="26791" x2="38672" y2="26791"/>
                        <a14:foregroundMark x1="37891" y1="44237" x2="37891" y2="44237"/>
                        <a14:foregroundMark x1="47656" y1="44237" x2="47656" y2="44237"/>
                        <a14:foregroundMark x1="61328" y1="44548" x2="61328" y2="44548"/>
                      </a14:backgroundRemoval>
                    </a14:imgEffect>
                  </a14:imgLayer>
                </a14:imgProps>
              </a:ext>
            </a:extLst>
          </a:blip>
          <a:srcRect l="33646" r="33444" b="48973"/>
          <a:stretch/>
        </p:blipFill>
        <p:spPr>
          <a:xfrm>
            <a:off x="1614488" y="4829854"/>
            <a:ext cx="1376417" cy="13379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16079" y="5152160"/>
            <a:ext cx="5247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Advisor:  </a:t>
            </a: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   Don Brown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Client:        Peter </a:t>
            </a: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Ochs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Sponsor</a:t>
            </a: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: </a:t>
            </a: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   ARL        </a:t>
            </a:r>
            <a:endParaRPr lang="en-US" sz="2000" dirty="0">
              <a:solidFill>
                <a:schemeClr val="tx2">
                  <a:lumMod val="75000"/>
                  <a:lumOff val="25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471608" y="3586632"/>
            <a:ext cx="92583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53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evron 8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 fontScale="90000"/>
          </a:bodyPr>
          <a:lstStyle/>
          <a:p>
            <a:r>
              <a:rPr lang="en-US" dirty="0"/>
              <a:t>Preliminary Results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00" y="1441343"/>
            <a:ext cx="7067226" cy="4558063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7730641" y="1691579"/>
            <a:ext cx="542440" cy="51144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445204" y="1294490"/>
            <a:ext cx="1242785" cy="79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Damascus" charset="-78"/>
                <a:ea typeface="Damascus" charset="-78"/>
                <a:cs typeface="Damascus" charset="-78"/>
              </a:rPr>
              <a:t>97%</a:t>
            </a:r>
            <a:endParaRPr lang="en-US" sz="4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2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20" name="Right Arrow 19"/>
          <p:cNvSpPr/>
          <p:nvPr/>
        </p:nvSpPr>
        <p:spPr>
          <a:xfrm rot="19836278">
            <a:off x="8053734" y="1711443"/>
            <a:ext cx="449629" cy="11632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6505364"/>
            <a:ext cx="121920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</a:t>
            </a:r>
            <a:r>
              <a:rPr lang="en-US" sz="17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 			          </a:t>
            </a:r>
            <a:r>
              <a:rPr lang="en-US" sz="17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Data 			Analysis			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Preliminary Results  </a:t>
            </a:r>
            <a:endParaRPr lang="en-US" sz="1700" dirty="0">
              <a:solidFill>
                <a:schemeClr val="tx2">
                  <a:lumMod val="90000"/>
                  <a:lumOff val="10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6153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1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19" grpId="0"/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1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19" grpId="0"/>
          <p:bldP spid="20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15386" y="2379887"/>
            <a:ext cx="8361229" cy="209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cap="none" dirty="0" smtClean="0">
                <a:solidFill>
                  <a:schemeClr val="bg2"/>
                </a:solidFill>
                <a:latin typeface="Damascus" charset="-78"/>
                <a:ea typeface="Damascus" charset="-78"/>
                <a:cs typeface="Damascus" charset="-78"/>
              </a:rPr>
              <a:t>Questions?</a:t>
            </a:r>
            <a:endParaRPr lang="en-US" sz="5400" cap="none" dirty="0">
              <a:solidFill>
                <a:schemeClr val="bg2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5501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Damascus" charset="-78"/>
                <a:ea typeface="Damascus" charset="-78"/>
                <a:cs typeface="Damascus" charset="-78"/>
              </a:rPr>
              <a:t>Problem: How to work with Value-Based Groups?</a:t>
            </a:r>
            <a:br>
              <a:rPr lang="en-US" dirty="0" smtClean="0">
                <a:latin typeface="Damascus" charset="-78"/>
                <a:ea typeface="Damascus" charset="-78"/>
                <a:cs typeface="Damascus" charset="-78"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28172" y="1635030"/>
            <a:ext cx="10261601" cy="408509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What is a </a:t>
            </a: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Value-Based Group</a:t>
            </a: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?</a:t>
            </a:r>
          </a:p>
          <a:p>
            <a:pPr marL="865188" lvl="1" indent="-419100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Any </a:t>
            </a: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group motivated by a set of values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Who needs to work with </a:t>
            </a: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Value-Based groups</a:t>
            </a: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?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US Government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Humanitarian Groups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Business Leaders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Large-Scale Goals: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Real-time recommendations to organizations on the </a:t>
            </a: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ground</a:t>
            </a:r>
            <a:endParaRPr lang="en-US" sz="2600" dirty="0"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05364"/>
            <a:ext cx="121920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Problem 			          </a:t>
            </a:r>
            <a:r>
              <a:rPr lang="en-US" sz="17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Data 			Analysis			Preliminary Results  </a:t>
            </a:r>
            <a:endParaRPr lang="en-US" sz="1700" dirty="0">
              <a:solidFill>
                <a:schemeClr val="tx2">
                  <a:lumMod val="50000"/>
                  <a:lumOff val="50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9" name="Chevron 8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90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evron 8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536773" y="2225275"/>
            <a:ext cx="4186906" cy="2507846"/>
            <a:chOff x="7607305" y="2176145"/>
            <a:chExt cx="4186906" cy="250784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39" b="97764" l="0" r="99180">
                          <a14:foregroundMark x1="74385" y1="27796" x2="74385" y2="27796"/>
                          <a14:foregroundMark x1="74795" y1="38498" x2="74795" y2="38498"/>
                          <a14:foregroundMark x1="55943" y1="31310" x2="55943" y2="31310"/>
                          <a14:foregroundMark x1="54303" y1="42492" x2="54303" y2="42492"/>
                          <a14:foregroundMark x1="52664" y1="53195" x2="52664" y2="53195"/>
                          <a14:foregroundMark x1="53279" y1="62460" x2="53279" y2="62460"/>
                          <a14:foregroundMark x1="54918" y1="72364" x2="54918" y2="72364"/>
                          <a14:foregroundMark x1="54918" y1="83387" x2="54918" y2="8338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07305" y="2176145"/>
              <a:ext cx="1954998" cy="2507846"/>
            </a:xfrm>
            <a:prstGeom prst="rect">
              <a:avLst/>
            </a:prstGeom>
          </p:spPr>
        </p:pic>
        <p:sp>
          <p:nvSpPr>
            <p:cNvPr id="25" name="Right Arrow 24"/>
            <p:cNvSpPr/>
            <p:nvPr/>
          </p:nvSpPr>
          <p:spPr>
            <a:xfrm>
              <a:off x="9675546" y="2997839"/>
              <a:ext cx="1008173" cy="5889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972800" y="2749120"/>
              <a:ext cx="8214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 smtClean="0">
                  <a:solidFill>
                    <a:schemeClr val="accent3">
                      <a:lumMod val="50000"/>
                    </a:schemeClr>
                  </a:solidFill>
                  <a:latin typeface="Damascus" charset="-78"/>
                  <a:ea typeface="Damascus" charset="-78"/>
                  <a:cs typeface="Damascus" charset="-78"/>
                </a:rPr>
                <a:t>5</a:t>
              </a:r>
              <a:endParaRPr lang="en-US" sz="7200" b="1" dirty="0">
                <a:solidFill>
                  <a:schemeClr val="accent3">
                    <a:lumMod val="50000"/>
                  </a:schemeClr>
                </a:solidFill>
                <a:latin typeface="Damascus" charset="-78"/>
                <a:ea typeface="Damascus" charset="-78"/>
                <a:cs typeface="Damascus" charset="-78"/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Damascus" charset="-78"/>
                <a:ea typeface="Damascus" charset="-78"/>
                <a:cs typeface="Damascus" charset="-78"/>
              </a:rPr>
              <a:t>About Our Data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28172" y="1635030"/>
            <a:ext cx="10261601" cy="4085095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Input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Raw ideological text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Output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Number on Linguistic Rigidity Scale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Sources:</a:t>
            </a:r>
          </a:p>
          <a:p>
            <a:pPr marL="865188" lvl="1" indent="-419100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Last </a:t>
            </a:r>
            <a:r>
              <a:rPr lang="en-US" sz="2600" dirty="0" smtClean="0">
                <a:latin typeface="Damascus" charset="-78"/>
                <a:ea typeface="Damascus" charset="-78"/>
                <a:cs typeface="Damascus" charset="-78"/>
              </a:rPr>
              <a:t>year’s </a:t>
            </a: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corpus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New Groups</a:t>
            </a:r>
          </a:p>
          <a:p>
            <a:pPr marL="1146175" lvl="2" indent="-366713" fontAlgn="base">
              <a:buClr>
                <a:schemeClr val="accent3">
                  <a:lumMod val="50000"/>
                </a:schemeClr>
              </a:buClr>
              <a:buSzPct val="100000"/>
              <a:buFont typeface="Wingdings" charset="2"/>
              <a:buChar char="§"/>
            </a:pPr>
            <a:r>
              <a:rPr lang="en-US" sz="2400" dirty="0">
                <a:latin typeface="Damascus" charset="-78"/>
                <a:ea typeface="Damascus" charset="-78"/>
                <a:cs typeface="Damascus" charset="-78"/>
              </a:rPr>
              <a:t>Web Scraping</a:t>
            </a:r>
          </a:p>
          <a:p>
            <a:pPr marL="1146175" lvl="2" indent="-366713" fontAlgn="base">
              <a:buClr>
                <a:schemeClr val="accent3">
                  <a:lumMod val="50000"/>
                </a:schemeClr>
              </a:buClr>
              <a:buSzPct val="100000"/>
              <a:buFont typeface="Wingdings" charset="2"/>
              <a:buChar char="§"/>
            </a:pPr>
            <a:r>
              <a:rPr lang="en-US" sz="2400" dirty="0">
                <a:latin typeface="Damascus" charset="-78"/>
                <a:ea typeface="Damascus" charset="-78"/>
                <a:cs typeface="Damascus" charset="-78"/>
              </a:rPr>
              <a:t>OCR for PDFs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6505364"/>
            <a:ext cx="121920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</a:t>
            </a:r>
            <a:r>
              <a:rPr lang="en-US" sz="17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 	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          Data </a:t>
            </a:r>
            <a:r>
              <a:rPr lang="en-US" sz="17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Analysis			Preliminary Results  </a:t>
            </a:r>
            <a:endParaRPr lang="en-US" sz="1700" dirty="0">
              <a:solidFill>
                <a:schemeClr val="tx2">
                  <a:lumMod val="50000"/>
                  <a:lumOff val="50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550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evron 8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 fontScale="90000"/>
          </a:bodyPr>
          <a:lstStyle/>
          <a:p>
            <a:r>
              <a:rPr lang="en-US" dirty="0"/>
              <a:t>Data Wrangling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95559" y="1810034"/>
            <a:ext cx="3799148" cy="4324026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Stemming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Part of Speech Tagger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Appropriate Article Length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707" y="1833980"/>
            <a:ext cx="7127345" cy="35387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6505364"/>
            <a:ext cx="121920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</a:t>
            </a:r>
            <a:r>
              <a:rPr lang="en-US" sz="17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 			          Data</a:t>
            </a:r>
            <a:r>
              <a:rPr lang="en-US" sz="17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 			Analysis			Preliminary Results  </a:t>
            </a:r>
            <a:endParaRPr lang="en-US" sz="1700" dirty="0">
              <a:solidFill>
                <a:schemeClr val="tx2">
                  <a:lumMod val="50000"/>
                  <a:lumOff val="50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1835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evron 8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 fontScale="90000"/>
          </a:bodyPr>
          <a:lstStyle/>
          <a:p>
            <a:r>
              <a:rPr lang="en-US" dirty="0"/>
              <a:t>TFIDF Matrix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554413"/>
              </p:ext>
            </p:extLst>
          </p:nvPr>
        </p:nvGraphicFramePr>
        <p:xfrm>
          <a:off x="2256367" y="1577340"/>
          <a:ext cx="7679267" cy="3703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880"/>
                <a:gridCol w="640080"/>
                <a:gridCol w="1452880"/>
                <a:gridCol w="1198880"/>
                <a:gridCol w="1579880"/>
                <a:gridCol w="1354667"/>
              </a:tblGrid>
              <a:tr h="0">
                <a:tc>
                  <a:txBody>
                    <a:bodyPr/>
                    <a:lstStyle/>
                    <a:p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freq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idf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logidf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tfidf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logtfidf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thee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18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2502.000000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88.820531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prophet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12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1668.000000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59.213687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me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12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1668.000000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59.213687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we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21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75.818182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4.328338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1592.181818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90.895101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uniti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9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1251.000000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44.410265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fate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8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1112.000000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39.475791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muhammad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8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1112.000000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39.475791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decre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8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139.000000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4.934474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1112.000000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39.475791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christ</a:t>
                      </a:r>
                      <a:endParaRPr lang="en-US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104.250000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4.646792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1042.500000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46.467919</a:t>
                      </a:r>
                      <a:endParaRPr lang="en-US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0" y="6505364"/>
            <a:ext cx="121920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</a:t>
            </a:r>
            <a:r>
              <a:rPr lang="en-US" sz="17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 	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          </a:t>
            </a:r>
            <a:r>
              <a:rPr lang="en-US" sz="17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Data 			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Analysis	</a:t>
            </a:r>
            <a:r>
              <a:rPr lang="en-US" sz="17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Preliminary Results  </a:t>
            </a:r>
            <a:endParaRPr lang="en-US" sz="1700" dirty="0">
              <a:solidFill>
                <a:schemeClr val="tx2">
                  <a:lumMod val="50000"/>
                  <a:lumOff val="50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235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evron 8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 fontScale="90000"/>
          </a:bodyPr>
          <a:lstStyle/>
          <a:p>
            <a:r>
              <a:rPr lang="en-US" dirty="0"/>
              <a:t>Value Words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717097" y="2171699"/>
            <a:ext cx="2910205" cy="2694770"/>
            <a:chOff x="4717097" y="2171699"/>
            <a:chExt cx="2910205" cy="269477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l="27968" t="18011" r="25869" b="11949"/>
            <a:stretch/>
          </p:blipFill>
          <p:spPr>
            <a:xfrm>
              <a:off x="4717097" y="2577563"/>
              <a:ext cx="2910205" cy="2288906"/>
            </a:xfrm>
            <a:prstGeom prst="rect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4717097" y="2171699"/>
              <a:ext cx="2910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Damascus" charset="-78"/>
                  <a:ea typeface="Damascus" charset="-78"/>
                  <a:cs typeface="Damascus" charset="-78"/>
                </a:rPr>
                <a:t>TFIDF Method w/Pronouns</a:t>
              </a:r>
              <a:endParaRPr lang="en-US" dirty="0">
                <a:latin typeface="Damascus" charset="-78"/>
                <a:ea typeface="Damascus" charset="-78"/>
                <a:cs typeface="Damascus" charset="-78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371599" y="2171699"/>
            <a:ext cx="2607192" cy="2663081"/>
            <a:chOff x="1371599" y="2171699"/>
            <a:chExt cx="2607192" cy="266308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/>
            <a:srcRect l="27411" t="14931" r="27339" b="8276"/>
            <a:stretch/>
          </p:blipFill>
          <p:spPr>
            <a:xfrm>
              <a:off x="1371600" y="2541031"/>
              <a:ext cx="2607191" cy="2293749"/>
            </a:xfrm>
            <a:prstGeom prst="rect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1371599" y="2171699"/>
              <a:ext cx="2607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Damascus" charset="-78"/>
                  <a:ea typeface="Damascus" charset="-78"/>
                  <a:cs typeface="Damascus" charset="-78"/>
                </a:rPr>
                <a:t>Previous Method</a:t>
              </a:r>
              <a:endParaRPr lang="en-US" dirty="0">
                <a:latin typeface="Damascus" charset="-78"/>
                <a:ea typeface="Damascus" charset="-78"/>
                <a:cs typeface="Damascus" charset="-78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085314" y="2171699"/>
            <a:ext cx="3143032" cy="2694770"/>
            <a:chOff x="8085314" y="2171699"/>
            <a:chExt cx="3143032" cy="2694770"/>
          </a:xfrm>
        </p:grpSpPr>
        <p:pic>
          <p:nvPicPr>
            <p:cNvPr id="8" name="Content Placeholder 4"/>
            <p:cNvPicPr>
              <a:picLocks noChangeAspect="1"/>
            </p:cNvPicPr>
            <p:nvPr/>
          </p:nvPicPr>
          <p:blipFill rotWithShape="1">
            <a:blip r:embed="rId5"/>
            <a:srcRect l="21230" t="4111" r="22688"/>
            <a:stretch/>
          </p:blipFill>
          <p:spPr>
            <a:xfrm>
              <a:off x="8365608" y="2577563"/>
              <a:ext cx="2582444" cy="2288906"/>
            </a:xfrm>
            <a:prstGeom prst="rect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8085314" y="2171699"/>
              <a:ext cx="31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Damascus" charset="-78"/>
                  <a:ea typeface="Damascus" charset="-78"/>
                  <a:cs typeface="Damascus" charset="-78"/>
                </a:rPr>
                <a:t>TFIDF Method w/out Pronouns</a:t>
              </a:r>
              <a:endParaRPr lang="en-US" dirty="0">
                <a:latin typeface="Damascus" charset="-78"/>
                <a:ea typeface="Damascus" charset="-78"/>
                <a:cs typeface="Damascus" charset="-78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0" y="6505364"/>
            <a:ext cx="121920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</a:t>
            </a:r>
            <a:r>
              <a:rPr lang="en-US" sz="17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 	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          </a:t>
            </a:r>
            <a:r>
              <a:rPr lang="en-US" sz="17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Data 			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Analysis</a:t>
            </a:r>
            <a:r>
              <a:rPr lang="en-US" sz="17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Preliminary Results  </a:t>
            </a:r>
            <a:endParaRPr lang="en-US" sz="1700" dirty="0">
              <a:solidFill>
                <a:schemeClr val="tx2">
                  <a:lumMod val="50000"/>
                  <a:lumOff val="50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8358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evron 8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 fontScale="90000"/>
          </a:bodyPr>
          <a:lstStyle/>
          <a:p>
            <a:r>
              <a:rPr lang="en-US" dirty="0"/>
              <a:t>Judgment Classification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928172" y="1635031"/>
            <a:ext cx="6216547" cy="3928862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Previous Method: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Judgment = (noun + “to be” verb + adj/adv)</a:t>
            </a:r>
            <a:endParaRPr lang="en-US" sz="1000" dirty="0">
              <a:latin typeface="Damascus" charset="-78"/>
              <a:ea typeface="Damascus" charset="-78"/>
              <a:cs typeface="Damascus" charset="-78"/>
            </a:endParaRPr>
          </a:p>
          <a:p>
            <a:pPr marL="0" indent="0">
              <a:buNone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New Method:</a:t>
            </a:r>
          </a:p>
          <a:p>
            <a:pPr marL="808038" lvl="1" indent="-390525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dirty="0">
                <a:latin typeface="Damascus" charset="-78"/>
                <a:ea typeface="Damascus" charset="-78"/>
                <a:cs typeface="Damascus" charset="-78"/>
              </a:rPr>
              <a:t>Judgment = pronoun + key word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480" y="557334"/>
            <a:ext cx="3283694" cy="547598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0" y="6505364"/>
            <a:ext cx="121920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</a:t>
            </a:r>
            <a:r>
              <a:rPr lang="en-US" sz="17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 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          </a:t>
            </a:r>
            <a:r>
              <a:rPr lang="en-US" sz="17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Data 			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Analysis</a:t>
            </a:r>
            <a:r>
              <a:rPr lang="en-US" sz="17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Preliminary Results  </a:t>
            </a:r>
            <a:endParaRPr lang="en-US" sz="1700" dirty="0">
              <a:solidFill>
                <a:schemeClr val="tx2">
                  <a:lumMod val="50000"/>
                  <a:lumOff val="50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6010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evron 8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 fontScale="90000"/>
          </a:bodyPr>
          <a:lstStyle/>
          <a:p>
            <a:r>
              <a:rPr lang="en-US" dirty="0"/>
              <a:t>Judgment Classification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97" y="1891429"/>
            <a:ext cx="5389625" cy="3478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789" y="1891429"/>
            <a:ext cx="5094961" cy="34780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6505364"/>
            <a:ext cx="121920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</a:t>
            </a:r>
            <a:r>
              <a:rPr lang="en-US" sz="17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 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          </a:t>
            </a:r>
            <a:r>
              <a:rPr lang="en-US" sz="17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Data 			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Analysis</a:t>
            </a:r>
            <a:r>
              <a:rPr lang="en-US" sz="17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Preliminary Results  </a:t>
            </a:r>
            <a:endParaRPr lang="en-US" sz="1700" dirty="0">
              <a:solidFill>
                <a:schemeClr val="tx2">
                  <a:lumMod val="50000"/>
                  <a:lumOff val="50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8336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evron 8"/>
          <p:cNvSpPr/>
          <p:nvPr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 fontScale="90000"/>
          </a:bodyPr>
          <a:lstStyle/>
          <a:p>
            <a:r>
              <a:rPr lang="en-US" dirty="0"/>
              <a:t>Pronoun Analysis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97" y="2105227"/>
            <a:ext cx="5270729" cy="30504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806" y="2105226"/>
            <a:ext cx="5248710" cy="305049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6505364"/>
            <a:ext cx="121920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 anchor="b" anchorCtr="0">
            <a:spAutoFit/>
          </a:bodyPr>
          <a:lstStyle/>
          <a:p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</a:t>
            </a:r>
            <a:r>
              <a:rPr lang="en-US" sz="17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Problem 	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          </a:t>
            </a:r>
            <a:r>
              <a:rPr lang="en-US" sz="17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Data 			</a:t>
            </a:r>
            <a:r>
              <a:rPr lang="en-US" sz="17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Analysis</a:t>
            </a:r>
            <a:r>
              <a:rPr lang="en-US" sz="17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Damascus" charset="-78"/>
                <a:ea typeface="Damascus" charset="-78"/>
                <a:cs typeface="Damascus" charset="-78"/>
              </a:rPr>
              <a:t>			Preliminary Results  </a:t>
            </a:r>
            <a:endParaRPr lang="en-US" sz="1700" dirty="0">
              <a:solidFill>
                <a:schemeClr val="tx2">
                  <a:lumMod val="50000"/>
                  <a:lumOff val="50000"/>
                </a:schemeClr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2011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1495</TotalTime>
  <Words>255</Words>
  <Application>Microsoft Macintosh PowerPoint</Application>
  <PresentationFormat>Widescreen</PresentationFormat>
  <Paragraphs>146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Unicode MS</vt:lpstr>
      <vt:lpstr>Calibri</vt:lpstr>
      <vt:lpstr>Damascus</vt:lpstr>
      <vt:lpstr>Franklin Gothic Book</vt:lpstr>
      <vt:lpstr>Wingdings</vt:lpstr>
      <vt:lpstr>Crop</vt:lpstr>
      <vt:lpstr>Computational Analysis of Religious and Ideological Linguistic Behavior</vt:lpstr>
      <vt:lpstr>Problem: How to work with Value-Based Groups?  </vt:lpstr>
      <vt:lpstr>About Our Data </vt:lpstr>
      <vt:lpstr>Data Wrangling </vt:lpstr>
      <vt:lpstr>TFIDF Matrix</vt:lpstr>
      <vt:lpstr>Value Words</vt:lpstr>
      <vt:lpstr>Judgment Classification</vt:lpstr>
      <vt:lpstr>Judgment Classification</vt:lpstr>
      <vt:lpstr>Pronoun Analysis</vt:lpstr>
      <vt:lpstr>Preliminary Results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Analysis of Reliougs and Idealogical lingusitc Behavior</dc:title>
  <dc:creator>Leigh Harton</dc:creator>
  <cp:lastModifiedBy>Leigh Harton</cp:lastModifiedBy>
  <cp:revision>85</cp:revision>
  <cp:lastPrinted>2016-11-15T00:09:57Z</cp:lastPrinted>
  <dcterms:created xsi:type="dcterms:W3CDTF">2016-10-04T15:37:45Z</dcterms:created>
  <dcterms:modified xsi:type="dcterms:W3CDTF">2016-12-08T17:21:55Z</dcterms:modified>
</cp:coreProperties>
</file>